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75" r:id="rId4"/>
    <p:sldId id="289" r:id="rId5"/>
    <p:sldId id="290" r:id="rId6"/>
    <p:sldId id="291" r:id="rId7"/>
    <p:sldId id="293" r:id="rId8"/>
    <p:sldId id="281" r:id="rId9"/>
    <p:sldId id="294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FF"/>
    <a:srgbClr val="766091"/>
    <a:srgbClr val="723D92"/>
    <a:srgbClr val="8700FF"/>
    <a:srgbClr val="01AEBF"/>
    <a:srgbClr val="834D81"/>
    <a:srgbClr val="9400FA"/>
    <a:srgbClr val="AD9CC4"/>
    <a:srgbClr val="F0F60A"/>
    <a:srgbClr val="E1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/>
    <p:restoredTop sz="94620"/>
  </p:normalViewPr>
  <p:slideViewPr>
    <p:cSldViewPr>
      <p:cViewPr varScale="1">
        <p:scale>
          <a:sx n="104" d="100"/>
          <a:sy n="104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E597-ADF2-0B4A-AA7D-557098118F2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4210-31AD-894B-8804-D288239D7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1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4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5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7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7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970C-F282-4995-9674-9BD9373F60A7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9.png"/><Relationship Id="rId2" Type="http://schemas.openxmlformats.org/officeDocument/2006/relationships/image" Target="../media/image13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689C64-4304-47DB-9D01-2FA72BDEBE5A}"/>
              </a:ext>
            </a:extLst>
          </p:cNvPr>
          <p:cNvSpPr/>
          <p:nvPr/>
        </p:nvSpPr>
        <p:spPr>
          <a:xfrm>
            <a:off x="2604" y="0"/>
            <a:ext cx="9906000" cy="685800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3940B-7D6E-4399-A61C-DE50B5A8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870"/>
          <a:stretch/>
        </p:blipFill>
        <p:spPr>
          <a:xfrm>
            <a:off x="510399" y="260648"/>
            <a:ext cx="2355002" cy="6323664"/>
          </a:xfrm>
          <a:prstGeom prst="rect">
            <a:avLst/>
          </a:prstGeom>
        </p:spPr>
      </p:pic>
      <p:sp>
        <p:nvSpPr>
          <p:cNvPr id="122" name="Москва, 2019"/>
          <p:cNvSpPr txBox="1"/>
          <p:nvPr/>
        </p:nvSpPr>
        <p:spPr>
          <a:xfrm>
            <a:off x="4577965" y="6065241"/>
            <a:ext cx="43120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20</a:t>
            </a:r>
            <a:r>
              <a:rPr lang="ru-RU" sz="1266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20</a:t>
            </a:r>
            <a:endParaRPr sz="1266" dirty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3B09B6-CDE8-4EC5-87F5-A61E93E02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234"/>
          <a:stretch/>
        </p:blipFill>
        <p:spPr>
          <a:xfrm>
            <a:off x="3855970" y="0"/>
            <a:ext cx="605003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F79408-8261-45BC-90BE-CDE4B8FD7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4066" y="859194"/>
            <a:ext cx="1941106" cy="5291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162485-9B1E-4DA9-A0EF-38AB914EE6AF}"/>
              </a:ext>
            </a:extLst>
          </p:cNvPr>
          <p:cNvSpPr txBox="1"/>
          <p:nvPr/>
        </p:nvSpPr>
        <p:spPr>
          <a:xfrm>
            <a:off x="3540246" y="3243540"/>
            <a:ext cx="5769627" cy="1149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500" b="1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СОЦИАЛЬНЫЙ ЗАКАЗ </a:t>
            </a:r>
            <a:r>
              <a:rPr lang="ru-RU" sz="3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- преимущества перехода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9255A-5E5C-4F53-B08B-51389D98B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3380" y="587716"/>
            <a:ext cx="2355002" cy="2023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0ABF5-02F7-0BA6-089D-FB60598FB7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0508" y="3194818"/>
            <a:ext cx="1702581" cy="1702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A337D9-980B-3293-BA0D-D534F885C8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124533">
            <a:off x="2262492" y="3840976"/>
            <a:ext cx="1918902" cy="25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</a:t>
            </a:r>
            <a:r>
              <a:rPr lang="ru-RU" sz="2500" dirty="0">
                <a:solidFill>
                  <a:srgbClr val="00DEFF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еализация программ большего объема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933564" y="21475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Возможна доплата со стороны родителей (с их согласия) при реализации с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большим объемом часов</a:t>
            </a:r>
            <a:r>
              <a:rPr lang="ru-RU" sz="2000" b="1" dirty="0">
                <a:solidFill>
                  <a:srgbClr val="723D92"/>
                </a:solidFill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62BE25-B1E4-1CC6-3968-8DCDD6A0336E}"/>
              </a:ext>
            </a:extLst>
          </p:cNvPr>
          <p:cNvGrpSpPr/>
          <p:nvPr/>
        </p:nvGrpSpPr>
        <p:grpSpPr>
          <a:xfrm>
            <a:off x="683568" y="1887688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60BD191-8393-9B9F-34EF-2C9DCDD53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576178-B378-1650-199C-EA029AD1BDEC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93CE4-92ED-8A63-E14F-EE77FFDD9165}"/>
              </a:ext>
            </a:extLst>
          </p:cNvPr>
          <p:cNvSpPr txBox="1"/>
          <p:nvPr/>
        </p:nvSpPr>
        <p:spPr>
          <a:xfrm>
            <a:off x="3017081" y="4293096"/>
            <a:ext cx="49455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Положительно сказывается на </a:t>
            </a:r>
            <a:r>
              <a:rPr lang="ru-RU" sz="2000" b="1" u="sng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доходах организации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(привлечение внебюджетных средств), а также дает возможность увеличить количество реализуемых программ.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670783-88F1-3BF6-DCB6-7F6D601E1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689" y="4291957"/>
            <a:ext cx="1444932" cy="1539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079D3C-B14F-4645-BDCE-6AC52C3E9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 планирование и конкурентная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843808" y="1850853"/>
            <a:ext cx="4813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Каждый 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самостоятельно планирует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тот объем услуг, который он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готов реализовать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 территории конкретного муниципалитета.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843808" y="4618510"/>
            <a:ext cx="471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позволяет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определить востребованность программ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адаптироваться под интересы детей и родителей.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98822-BC73-6387-4C63-5546DE1F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82A46-30AE-4071-0261-EFBFD87C81AD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7E67B4-EC90-B266-4C6A-CB5037FC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18418"/>
            <a:ext cx="1843174" cy="1843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C732D-6CB5-0EFC-C31D-0A77BB53C452}"/>
              </a:ext>
            </a:extLst>
          </p:cNvPr>
          <p:cNvSpPr txBox="1"/>
          <p:nvPr/>
        </p:nvSpPr>
        <p:spPr>
          <a:xfrm>
            <a:off x="1198808" y="4602037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04537A-E639-B947-9EE9-79CC6CD3C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A452AD-0C93-9EFE-E59F-9E0041C20AAC}"/>
              </a:ext>
            </a:extLst>
          </p:cNvPr>
          <p:cNvSpPr/>
          <p:nvPr/>
        </p:nvSpPr>
        <p:spPr>
          <a:xfrm>
            <a:off x="-36512" y="19211"/>
            <a:ext cx="9180512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ADC67B-050B-E90C-A7F7-32B4CBAA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0A3A0F-0A54-CD35-CD34-B98282E3BDAD}"/>
              </a:ext>
            </a:extLst>
          </p:cNvPr>
          <p:cNvSpPr txBox="1"/>
          <p:nvPr/>
        </p:nvSpPr>
        <p:spPr>
          <a:xfrm>
            <a:off x="-2604" y="4392826"/>
            <a:ext cx="245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Показатели эффективности работы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719AC-E29D-6EA6-3F24-C3F268DF0371}"/>
              </a:ext>
            </a:extLst>
          </p:cNvPr>
          <p:cNvSpPr txBox="1"/>
          <p:nvPr/>
        </p:nvSpPr>
        <p:spPr>
          <a:xfrm>
            <a:off x="1762190" y="1343903"/>
            <a:ext cx="2228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Система стандартов программы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0DF9B-920D-1AF0-89EA-BB2420226BFA}"/>
              </a:ext>
            </a:extLst>
          </p:cNvPr>
          <p:cNvSpPr txBox="1"/>
          <p:nvPr/>
        </p:nvSpPr>
        <p:spPr>
          <a:xfrm>
            <a:off x="3514358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ост качества программ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DF436-1460-A71F-0748-196379DFD0F5}"/>
              </a:ext>
            </a:extLst>
          </p:cNvPr>
          <p:cNvSpPr txBox="1"/>
          <p:nvPr/>
        </p:nvSpPr>
        <p:spPr>
          <a:xfrm>
            <a:off x="5076056" y="1343903"/>
            <a:ext cx="2448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Высокий спрос на квалифицированные кадры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820435-D2F5-8BE2-71C1-A4D0AF11D469}"/>
              </a:ext>
            </a:extLst>
          </p:cNvPr>
          <p:cNvSpPr txBox="1"/>
          <p:nvPr/>
        </p:nvSpPr>
        <p:spPr>
          <a:xfrm>
            <a:off x="6999642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Сетевая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форма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ПЕДАГОГ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44AE67-E97F-CB48-BA57-A9B5DF941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4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215642"/>
            <a:ext cx="698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Эффективность и стандарты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382992" y="1427983"/>
            <a:ext cx="6192688" cy="224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Педагоги, работающие по программам, финансируемым с социальных сертификатов, получают возможность </a:t>
            </a:r>
            <a:r>
              <a:rPr lang="ru-RU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дополнительного стимулирования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за счет востребованности программ и максимальной наполняемости групп по программам.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 самых эффективных </a:t>
            </a:r>
            <a:r>
              <a:rPr lang="ru-RU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больше заработная плата</a:t>
            </a: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382992" y="4042708"/>
            <a:ext cx="63212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При переходе на механизмы социального заказа каждая программа (реализуемая по социальным сертификатам) обязательно проходит </a:t>
            </a:r>
            <a:r>
              <a:rPr lang="ru-RU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проверку НОКО 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(независимая оценка качества образования)</a:t>
            </a: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</a:p>
          <a:p>
            <a:endParaRPr lang="ru-RU" sz="1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 имеет возможность создавать, распространять и адаптировать </a:t>
            </a:r>
            <a:r>
              <a:rPr lang="ru-RU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лучшие практики 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своей и иных организаций в рамках реализации образовательных программ.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F49367B-7959-712B-FD80-30A72583DC1B}"/>
              </a:ext>
            </a:extLst>
          </p:cNvPr>
          <p:cNvGrpSpPr/>
          <p:nvPr/>
        </p:nvGrpSpPr>
        <p:grpSpPr>
          <a:xfrm>
            <a:off x="385676" y="1520567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C7B6269-0138-F543-FA89-E077E2CE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A41ADA-A121-4CB7-3D6A-84A3DE88A63B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FA6FCA9-2291-23A3-5A03-B13E8523909A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7D6E47A-FE51-E48B-6A99-8D07D25F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F6250-BE81-BF35-C726-D41D416E2148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C96606-02CB-6545-AE8D-51C526050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414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800" dirty="0">
                <a:solidFill>
                  <a:srgbClr val="00DEFF"/>
                </a:solidFill>
                <a:latin typeface="Times" pitchFamily="2" charset="0"/>
                <a:ea typeface="PT_Russia Text" panose="02000503000000020004" pitchFamily="2" charset="0"/>
              </a:rPr>
              <a:t>Рост качества программ</a:t>
            </a:r>
            <a:endParaRPr lang="ru-RU" sz="2800" dirty="0">
              <a:solidFill>
                <a:srgbClr val="00DEFF"/>
              </a:solidFill>
              <a:effectLst/>
              <a:latin typeface="Times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72236" y="1850853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Востребованность программ, рост качества реализуемых услуг – это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основные двигатели развития дополнительного образования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через механизмы социального заказа.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970D4-EF7F-BBC3-E9CC-4ADC730D7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5CE06-BF82-0117-B90C-6AAB3957BE0A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77FDA-92EC-75F0-6C67-7DDBB6525C2A}"/>
              </a:ext>
            </a:extLst>
          </p:cNvPr>
          <p:cNvSpPr txBox="1"/>
          <p:nvPr/>
        </p:nvSpPr>
        <p:spPr>
          <a:xfrm>
            <a:off x="2772236" y="434008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23D92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ает направление роста и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уровня квалификации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педагогов дополнительного образования.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88764-996D-4FAD-A6B9-153DB2888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81" y="4149080"/>
            <a:ext cx="1444932" cy="1539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BBDD09-6B34-DF40-B962-A32A75760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 планирование и конкурентная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85960" y="1597575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Растет заинтересованность организаций, осуществляющих образовательную деятельность, в педагогах дополнительного образования,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качественно реализующих программы ДО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привлекающих высоким профессионализмом большее число обучающихся.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771800" y="4373563"/>
            <a:ext cx="577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Педагоги могут вести самые востребованные программы в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сетевой форме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 другими организациями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внедряя свои идеи «в массы».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54B7B7-F463-1F1E-C5F4-B27E3F35B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585826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91470-9517-9E10-C3E4-3FE45755E038}"/>
              </a:ext>
            </a:extLst>
          </p:cNvPr>
          <p:cNvSpPr txBox="1"/>
          <p:nvPr/>
        </p:nvSpPr>
        <p:spPr>
          <a:xfrm>
            <a:off x="1198808" y="1869445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A5A13-532A-9569-E60C-4B94F210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113695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8FFF3-2F19-A600-C7E4-1753356AEA55}"/>
              </a:ext>
            </a:extLst>
          </p:cNvPr>
          <p:cNvSpPr txBox="1"/>
          <p:nvPr/>
        </p:nvSpPr>
        <p:spPr>
          <a:xfrm>
            <a:off x="1198808" y="4397314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EEEED5-F562-1F4E-A6ED-4B353B89D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F2863A-38C8-620B-51D0-17E9B9E1F5A4}"/>
              </a:ext>
            </a:extLst>
          </p:cNvPr>
          <p:cNvSpPr/>
          <p:nvPr/>
        </p:nvSpPr>
        <p:spPr>
          <a:xfrm>
            <a:off x="-36512" y="19211"/>
            <a:ext cx="9180512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6AAC6-A175-D0C6-C332-8D1B88FB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D61F2-CD09-DB24-BF16-DC04CE3E28A0}"/>
              </a:ext>
            </a:extLst>
          </p:cNvPr>
          <p:cNvSpPr txBox="1"/>
          <p:nvPr/>
        </p:nvSpPr>
        <p:spPr>
          <a:xfrm>
            <a:off x="-2604" y="4392826"/>
            <a:ext cx="245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Запись на востребованные программы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62B67-25D3-CB6A-3D60-EFB6E1AEAA2C}"/>
              </a:ext>
            </a:extLst>
          </p:cNvPr>
          <p:cNvSpPr txBox="1"/>
          <p:nvPr/>
        </p:nvSpPr>
        <p:spPr>
          <a:xfrm>
            <a:off x="1742175" y="1488614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Экономия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средств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287A6-7CD7-2F8C-5192-E999B961F1AF}"/>
              </a:ext>
            </a:extLst>
          </p:cNvPr>
          <p:cNvSpPr txBox="1"/>
          <p:nvPr/>
        </p:nvSpPr>
        <p:spPr>
          <a:xfrm>
            <a:off x="3395107" y="4461445"/>
            <a:ext cx="2353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Преимущество при многолетних программах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49D57-C646-CA33-ED9E-55E2CE124F3E}"/>
              </a:ext>
            </a:extLst>
          </p:cNvPr>
          <p:cNvSpPr txBox="1"/>
          <p:nvPr/>
        </p:nvSpPr>
        <p:spPr>
          <a:xfrm>
            <a:off x="5076056" y="1501179"/>
            <a:ext cx="2448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Частичная оплата сертификатом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013BA-332E-E80E-94AF-2F692491533D}"/>
              </a:ext>
            </a:extLst>
          </p:cNvPr>
          <p:cNvSpPr txBox="1"/>
          <p:nvPr/>
        </p:nvSpPr>
        <p:spPr>
          <a:xfrm>
            <a:off x="6999642" y="4461445"/>
            <a:ext cx="2078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Спрос рождает предложение 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РОДИТЕЛЬ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7C369A-22F4-404F-96C7-C1FAE325D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215642"/>
            <a:ext cx="698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Выбор и экономия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411252" y="1604491"/>
            <a:ext cx="6264696" cy="247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сертификат дает возможность записать ребенка на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самые популярные программы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Ведь без сертификата места в таких программах ограничены, а с сертификатом образовательная организация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может открыть дополнительные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411252" y="4689644"/>
            <a:ext cx="6379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Пойти можно не только в государственное (муниципальное) учреждение, но и к частнику. </a:t>
            </a:r>
          </a:p>
          <a:p>
            <a:endParaRPr lang="ru-RU" sz="1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Таким образом, у родителей появляется возможность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экономии собственных средств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1FF3028-2257-BCA2-C75E-629C9510A710}"/>
              </a:ext>
            </a:extLst>
          </p:cNvPr>
          <p:cNvGrpSpPr/>
          <p:nvPr/>
        </p:nvGrpSpPr>
        <p:grpSpPr>
          <a:xfrm>
            <a:off x="385676" y="1520567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486E3A5-7A2B-D900-8196-205F6101B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F9F232-E399-9DB9-26F1-7950A5505384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166D7B-5A57-53B2-F322-7BCA027CE6D9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48C4199-05E1-F4A6-4157-4BFD3B90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D32963-3770-0DE1-4590-2CCB80B74F1A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45DF87-52EF-6940-BA03-5820ED117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5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414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800" dirty="0">
                <a:solidFill>
                  <a:srgbClr val="DB560D"/>
                </a:solidFill>
                <a:latin typeface="Times" pitchFamily="2" charset="0"/>
                <a:ea typeface="PT_Russia Text" panose="02000503000000020004" pitchFamily="2" charset="0"/>
              </a:rPr>
              <a:t>Преимущественное право</a:t>
            </a:r>
            <a:endParaRPr lang="ru-RU" sz="2800" dirty="0">
              <a:solidFill>
                <a:srgbClr val="DB560D"/>
              </a:solidFill>
              <a:effectLst/>
              <a:latin typeface="Times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31582" y="1738320"/>
            <a:ext cx="58008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дает ребенку преимущество в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получении социального сертификата на следующий год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при записи на многолетнюю программу. </a:t>
            </a:r>
          </a:p>
          <a:p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Иными словами, дети записавшиеся на 1 год обучения по программе «Ритмика», реализуемой 4 года, после окончания обучения по первому году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 ребенка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есть преимущество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 получении социального сертификата на следующий год обучения, так как он уже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начал обучение по данной программе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FBF52-B44E-83B0-3283-12FA92BD8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585826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FAAE4-F4E5-AFE7-CB33-5643C2B6CC9E}"/>
              </a:ext>
            </a:extLst>
          </p:cNvPr>
          <p:cNvSpPr txBox="1"/>
          <p:nvPr/>
        </p:nvSpPr>
        <p:spPr>
          <a:xfrm>
            <a:off x="1198808" y="1869445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BAAFB-67C0-DB94-15D1-72E040856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81" y="4437112"/>
            <a:ext cx="1444932" cy="1539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0478CC-D798-BF48-A31C-50B958C73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Частичная оплата и повышение разнообразия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9574" y="1909281"/>
            <a:ext cx="6370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Возможность выбора более длительной и углубленной программы,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оплатив ее часть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сертификатом.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645532" y="4715258"/>
            <a:ext cx="604867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Расширяется выбор программ, а конкуренция заставляет повышать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их качество и востребованность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0F56F3-A7F8-35F8-AD71-2E44706C1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272" y="1697531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8D92E-D972-F60E-5EA4-97CA920C19E7}"/>
              </a:ext>
            </a:extLst>
          </p:cNvPr>
          <p:cNvSpPr txBox="1"/>
          <p:nvPr/>
        </p:nvSpPr>
        <p:spPr>
          <a:xfrm>
            <a:off x="1146520" y="1981150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702D2-C3BA-CE84-FD5A-76A866B89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20482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FBF30-FBB4-4464-9675-8259C54AD313}"/>
              </a:ext>
            </a:extLst>
          </p:cNvPr>
          <p:cNvSpPr txBox="1"/>
          <p:nvPr/>
        </p:nvSpPr>
        <p:spPr>
          <a:xfrm>
            <a:off x="1198808" y="4604101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21B090-622D-0143-9D46-930444305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4F9372-3949-82AD-BFD7-548E36F00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1" b="4229"/>
          <a:stretch/>
        </p:blipFill>
        <p:spPr>
          <a:xfrm>
            <a:off x="3126685" y="260648"/>
            <a:ext cx="6017315" cy="67179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963D4B-2DFB-40D4-916F-51088E982DDA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8309D-F8D7-4987-AA1A-089F70AA9CC1}"/>
              </a:ext>
            </a:extLst>
          </p:cNvPr>
          <p:cNvSpPr txBox="1"/>
          <p:nvPr/>
        </p:nvSpPr>
        <p:spPr>
          <a:xfrm>
            <a:off x="1940080" y="260648"/>
            <a:ext cx="6749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ПРЕИМУЩЕСТВА СОЦИАЛЬНОГО ЗАКАЗА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02D37F-737D-48B8-ADEF-251DC5AF3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7391E-44E6-3840-96D5-91FCAD4D38CF}"/>
              </a:ext>
            </a:extLst>
          </p:cNvPr>
          <p:cNvSpPr txBox="1"/>
          <p:nvPr/>
        </p:nvSpPr>
        <p:spPr>
          <a:xfrm>
            <a:off x="1910649" y="3058794"/>
            <a:ext cx="1922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Муниципалитет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44B6B-F2E0-9341-A1C4-B3184C9A6219}"/>
              </a:ext>
            </a:extLst>
          </p:cNvPr>
          <p:cNvSpPr txBox="1"/>
          <p:nvPr/>
        </p:nvSpPr>
        <p:spPr>
          <a:xfrm>
            <a:off x="5913566" y="3063298"/>
            <a:ext cx="160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Организация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9D30C4-1656-6341-B8ED-C1C69F664221}"/>
              </a:ext>
            </a:extLst>
          </p:cNvPr>
          <p:cNvSpPr txBox="1"/>
          <p:nvPr/>
        </p:nvSpPr>
        <p:spPr>
          <a:xfrm>
            <a:off x="2245733" y="575455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Педагог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C230A1-83C8-2F45-86F8-5A0E1753656B}"/>
              </a:ext>
            </a:extLst>
          </p:cNvPr>
          <p:cNvSpPr txBox="1"/>
          <p:nvPr/>
        </p:nvSpPr>
        <p:spPr>
          <a:xfrm>
            <a:off x="6119777" y="5727078"/>
            <a:ext cx="119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Родитель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3446C-456E-86AD-9BE0-00C9D5294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1031" y="1528820"/>
            <a:ext cx="1372307" cy="1465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B47B68-AA25-C782-3AE9-19C7E08B3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1945" y="4391476"/>
            <a:ext cx="2672691" cy="1208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34FC29-3013-8BF2-8153-C26DC0CAB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0649" y="1320971"/>
            <a:ext cx="2050137" cy="1689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4B498B-8512-9B30-BBA7-F9B2BFD124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1496" y="4159688"/>
            <a:ext cx="1580561" cy="15673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3EFA2D-ECF9-4548-10AF-D899AAA5FE4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9556" r="18370" b="1645"/>
          <a:stretch/>
        </p:blipFill>
        <p:spPr>
          <a:xfrm>
            <a:off x="6915149" y="992836"/>
            <a:ext cx="2228851" cy="58651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420D39-A2F0-5727-DE08-2ADC4470B2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249" y="3063941"/>
            <a:ext cx="1580561" cy="15673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AAF2C0-D636-7B4E-A540-4E7F17F485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689C64-4304-47DB-9D01-2FA72BDEBE5A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3940B-7D6E-4399-A61C-DE50B5A8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575"/>
          <a:stretch/>
        </p:blipFill>
        <p:spPr>
          <a:xfrm>
            <a:off x="0" y="-531440"/>
            <a:ext cx="1941106" cy="94200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F79408-8261-45BC-90BE-CDE4B8FD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4794" y="980728"/>
            <a:ext cx="1941106" cy="52915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CAC64-6711-147A-5B39-4F70E12481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4234"/>
          <a:stretch/>
        </p:blipFill>
        <p:spPr>
          <a:xfrm>
            <a:off x="3093970" y="0"/>
            <a:ext cx="605003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EA4309-932E-491D-8021-C42ED8F73D97}"/>
              </a:ext>
            </a:extLst>
          </p:cNvPr>
          <p:cNvSpPr/>
          <p:nvPr/>
        </p:nvSpPr>
        <p:spPr>
          <a:xfrm>
            <a:off x="2019057" y="2613391"/>
            <a:ext cx="510588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СПАСИБО</a:t>
            </a: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36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BE671-920E-DBF3-A168-18C54B2525D0}"/>
              </a:ext>
            </a:extLst>
          </p:cNvPr>
          <p:cNvSpPr/>
          <p:nvPr/>
        </p:nvSpPr>
        <p:spPr>
          <a:xfrm>
            <a:off x="0" y="19211"/>
            <a:ext cx="9141396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60648"/>
            <a:ext cx="67951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МУНИЦИПАЛИТЕТ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85BB5-4CDB-2B5A-B67B-280C7D6AA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30DE3E-2C9B-DA02-51BF-3E5D392E62C8}"/>
              </a:ext>
            </a:extLst>
          </p:cNvPr>
          <p:cNvSpPr txBox="1"/>
          <p:nvPr/>
        </p:nvSpPr>
        <p:spPr>
          <a:xfrm>
            <a:off x="388014" y="4308484"/>
            <a:ext cx="1913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</a:t>
            </a:r>
            <a:endParaRPr lang="en-US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объема услуг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7F4E1-3EAC-66E2-A07E-9850582FC69B}"/>
              </a:ext>
            </a:extLst>
          </p:cNvPr>
          <p:cNvSpPr txBox="1"/>
          <p:nvPr/>
        </p:nvSpPr>
        <p:spPr>
          <a:xfrm>
            <a:off x="1835696" y="1405820"/>
            <a:ext cx="2228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Положительный социальный эффект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63C1D-6759-5542-3D67-E1F4550ED88D}"/>
              </a:ext>
            </a:extLst>
          </p:cNvPr>
          <p:cNvSpPr txBox="1"/>
          <p:nvPr/>
        </p:nvSpPr>
        <p:spPr>
          <a:xfrm>
            <a:off x="3601845" y="4461445"/>
            <a:ext cx="207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Единый стандарт оказания услуги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D33F5B-745D-07D7-0C33-DC4F38B00465}"/>
              </a:ext>
            </a:extLst>
          </p:cNvPr>
          <p:cNvSpPr txBox="1"/>
          <p:nvPr/>
        </p:nvSpPr>
        <p:spPr>
          <a:xfrm>
            <a:off x="5079456" y="1538758"/>
            <a:ext cx="2369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планирование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4070AC-E37B-A66B-B32E-470F5339979A}"/>
              </a:ext>
            </a:extLst>
          </p:cNvPr>
          <p:cNvSpPr txBox="1"/>
          <p:nvPr/>
        </p:nvSpPr>
        <p:spPr>
          <a:xfrm>
            <a:off x="7020272" y="4468193"/>
            <a:ext cx="1913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выполнением обязательств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26B4E0-96AB-954C-B52E-363EB9939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228850" y="65530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endParaRPr lang="en-US" sz="25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объема услуг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7784" y="2204864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Социальный заказ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– прозрачный механизм контроля за объемом оказанных услуг.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Сертификаты обеспечивают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проверяемость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любого договора, группы, программы. «Приписки» становятся невозможными, а деньги муниципалитета тратятся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исключительно целевым образом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67507C9-80FD-39F3-4B8C-3E32170E7C8D}"/>
              </a:ext>
            </a:extLst>
          </p:cNvPr>
          <p:cNvGrpSpPr/>
          <p:nvPr/>
        </p:nvGrpSpPr>
        <p:grpSpPr>
          <a:xfrm>
            <a:off x="539552" y="2507413"/>
            <a:ext cx="1843174" cy="1843174"/>
            <a:chOff x="539552" y="2507413"/>
            <a:chExt cx="1843174" cy="184317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356B377-7287-AECF-AAF6-60FA7E318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35AC4C-F8E1-0B39-D75D-AE42FBF8338B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31F3B-8004-1F4F-A1DD-AABC64A8A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Положительный социальный эффект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99792" y="1772816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Уполномоченный орган при формировании социального заказа на отчетный и плановый период должен провести работу по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планированию объема услуг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реализуемых через механизмы социального заказа.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D80A-DFB1-3E17-C8C6-B1C3C49E5F0B}"/>
              </a:ext>
            </a:extLst>
          </p:cNvPr>
          <p:cNvSpPr txBox="1"/>
          <p:nvPr/>
        </p:nvSpPr>
        <p:spPr>
          <a:xfrm>
            <a:off x="2753544" y="4653136"/>
            <a:ext cx="54726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Итог – </a:t>
            </a:r>
            <a:r>
              <a:rPr lang="ru-RU" sz="22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положительный социальный эффект</a:t>
            </a:r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за счет соответствия ожиданиям граждан.</a:t>
            </a:r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2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54BCD-9BA3-3670-1BD5-FFE14C1DC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844824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274F3-0455-3A9E-7EC8-2967B14D64E1}"/>
              </a:ext>
            </a:extLst>
          </p:cNvPr>
          <p:cNvSpPr txBox="1"/>
          <p:nvPr/>
        </p:nvSpPr>
        <p:spPr>
          <a:xfrm>
            <a:off x="1198808" y="212844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C3AC5F-ED7E-C622-5B0F-8664EBB81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234" y="4201954"/>
            <a:ext cx="1714500" cy="1714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83ED09-08FD-4349-9A0D-8DBB348B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Единый стандарт и индивидуальное планирование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91534" y="1719970"/>
            <a:ext cx="51536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Единый стандарт оказания услуги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– никаких преференций отдельным организациям.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1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Честная конкуренция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помогает расти лучшим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 качеству</a:t>
            </a:r>
            <a:r>
              <a:rPr lang="en-US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образовательным организациям.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2AFC7-E694-5D46-B995-C4356E31B7A7}"/>
              </a:ext>
            </a:extLst>
          </p:cNvPr>
          <p:cNvSpPr txBox="1"/>
          <p:nvPr/>
        </p:nvSpPr>
        <p:spPr>
          <a:xfrm>
            <a:off x="2987824" y="4437112"/>
            <a:ext cx="4957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Каждый 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самостоятельно планирует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тот объем услуг, который он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готов реализовать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 территории конкретного муниципалитета.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14B56-534D-D260-0FF1-65B05219E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53AC3-2BCC-2FF4-BD33-80C6B9F95400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94977-3BDE-4C56-3AEE-8A04C9B8A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18418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53595-C94A-8376-75BE-A90E5CA21767}"/>
              </a:ext>
            </a:extLst>
          </p:cNvPr>
          <p:cNvSpPr txBox="1"/>
          <p:nvPr/>
        </p:nvSpPr>
        <p:spPr>
          <a:xfrm>
            <a:off x="1198808" y="4602037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9C2FA4-B5E4-D847-A4CA-DA53240FA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07704" y="11895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выполнение обязательств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99792" y="2060848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обязан выполнить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те обязательства, которые взял на себя по объемам исполнения социального заказа в конкретном муниципалитете.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1848D-C031-396E-E809-0CFA245B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52" y="1848890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87CD7-C9F2-FC9A-32B5-37D59F8E2A7F}"/>
              </a:ext>
            </a:extLst>
          </p:cNvPr>
          <p:cNvSpPr txBox="1"/>
          <p:nvPr/>
        </p:nvSpPr>
        <p:spPr>
          <a:xfrm>
            <a:off x="1126800" y="2132509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50987-D8E5-A5D2-F63A-443EF00F5577}"/>
              </a:ext>
            </a:extLst>
          </p:cNvPr>
          <p:cNvSpPr txBox="1"/>
          <p:nvPr/>
        </p:nvSpPr>
        <p:spPr>
          <a:xfrm>
            <a:off x="2699792" y="4581128"/>
            <a:ext cx="5231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Минимизируется риск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неисполнения объемов социального заказа.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B15098-913A-111C-19AA-FB7AF98A1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918" y="4236029"/>
            <a:ext cx="1444932" cy="15396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9BB075-CB44-EA4D-A545-29DE9268D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5B177F-7289-5E51-B676-BD290332C3FE}"/>
              </a:ext>
            </a:extLst>
          </p:cNvPr>
          <p:cNvSpPr/>
          <p:nvPr/>
        </p:nvSpPr>
        <p:spPr>
          <a:xfrm>
            <a:off x="0" y="19211"/>
            <a:ext cx="9141396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828B8-7FBE-36CD-806F-2E8C7D1A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FDE4D-0598-DB4E-CBF0-FA2632BF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81279-5B74-A9ED-E48D-F56257DFDE2F}"/>
              </a:ext>
            </a:extLst>
          </p:cNvPr>
          <p:cNvSpPr txBox="1"/>
          <p:nvPr/>
        </p:nvSpPr>
        <p:spPr>
          <a:xfrm>
            <a:off x="-2604" y="4392826"/>
            <a:ext cx="2455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Включение в реестр других муниципалитетов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2487F-3C4C-BBE8-E4FA-AC11539B9016}"/>
              </a:ext>
            </a:extLst>
          </p:cNvPr>
          <p:cNvSpPr txBox="1"/>
          <p:nvPr/>
        </p:nvSpPr>
        <p:spPr>
          <a:xfrm>
            <a:off x="1763688" y="1581090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Прозрачность оценки работы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7B6D0-A2CE-1FC5-E580-4520CEC55AC9}"/>
              </a:ext>
            </a:extLst>
          </p:cNvPr>
          <p:cNvSpPr txBox="1"/>
          <p:nvPr/>
        </p:nvSpPr>
        <p:spPr>
          <a:xfrm>
            <a:off x="3601845" y="4461445"/>
            <a:ext cx="207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еализация программ выше стандарта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12EF8-C745-2E54-DEB4-E1D780E43420}"/>
              </a:ext>
            </a:extLst>
          </p:cNvPr>
          <p:cNvSpPr txBox="1"/>
          <p:nvPr/>
        </p:nvSpPr>
        <p:spPr>
          <a:xfrm>
            <a:off x="5220072" y="1581090"/>
            <a:ext cx="2228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планирование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28614-D39B-2F40-3B6F-3BA8720E912D}"/>
              </a:ext>
            </a:extLst>
          </p:cNvPr>
          <p:cNvSpPr txBox="1"/>
          <p:nvPr/>
        </p:nvSpPr>
        <p:spPr>
          <a:xfrm>
            <a:off x="6999642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Конкурентная среда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ДИРЕКТОР ОРГАНИЗАЦИИ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066453-F947-5448-85A4-B3915210E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118954"/>
            <a:ext cx="6983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Реестры муниципалитетов и доступные показатели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7276" y="1872082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Появляется возможность включения муниципальных организаций в реестры исполнителей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других муниципалитетов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 привлечения 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б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ó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льшего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числа детей с социальными сертификатами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771800" y="4221088"/>
            <a:ext cx="53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– абсолютно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прозрачный механизм оценки работы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образовательной организации.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Директору легко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показать свой уровень на цифрах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0295B8-A99E-E8E1-11C8-4699A7A52AE8}"/>
              </a:ext>
            </a:extLst>
          </p:cNvPr>
          <p:cNvGrpSpPr/>
          <p:nvPr/>
        </p:nvGrpSpPr>
        <p:grpSpPr>
          <a:xfrm>
            <a:off x="385676" y="1732368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8192043-BB6C-5E58-986C-D2BD4949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A661F-5FED-348C-4A6B-CA8AA1B74C5E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A9146E4-6D60-CB8C-8C41-FA4CBB0C71BA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DC08B9F-AB19-E71C-67AE-FED74C32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732903-7955-1FC6-7451-ED694E10F76D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CEBF3F-13E3-BD40-B7D9-C85112B47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765</Words>
  <Application>Microsoft Office PowerPoint</Application>
  <PresentationFormat>Экран (4:3)</PresentationFormat>
  <Paragraphs>117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PT_Russia Text</vt:lpstr>
      <vt:lpstr>PT_Russia Text Bold</vt:lpstr>
      <vt:lpstr>PT_Russia Text Medium</vt:lpstr>
      <vt:lpstr>Times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Кузищев</dc:creator>
  <cp:lastModifiedBy>Mad MaXXX</cp:lastModifiedBy>
  <cp:revision>104</cp:revision>
  <dcterms:created xsi:type="dcterms:W3CDTF">2020-05-13T10:07:36Z</dcterms:created>
  <dcterms:modified xsi:type="dcterms:W3CDTF">2023-05-30T06:03:08Z</dcterms:modified>
</cp:coreProperties>
</file>